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57" r:id="rId3"/>
    <p:sldId id="258" r:id="rId4"/>
    <p:sldId id="259" r:id="rId5"/>
    <p:sldId id="263" r:id="rId6"/>
    <p:sldId id="260" r:id="rId7"/>
    <p:sldId id="264" r:id="rId8"/>
    <p:sldId id="265" r:id="rId9"/>
    <p:sldId id="261" r:id="rId10"/>
    <p:sldId id="266" r:id="rId11"/>
    <p:sldId id="262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13"/>
    <p:restoredTop sz="86369"/>
  </p:normalViewPr>
  <p:slideViewPr>
    <p:cSldViewPr>
      <p:cViewPr varScale="1">
        <p:scale>
          <a:sx n="99" d="100"/>
          <a:sy n="99" d="100"/>
        </p:scale>
        <p:origin x="160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46432-D138-B74D-9F74-3F096B198CF7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C39D0-5E53-624E-BC82-0D99F3292F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45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810439FA-B41F-3B4C-A764-0D4BEAA958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342953" y="1189480"/>
            <a:ext cx="7772400" cy="1470025"/>
          </a:xfrm>
        </p:spPr>
        <p:txBody>
          <a:bodyPr/>
          <a:lstStyle>
            <a:lvl1pPr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3067324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839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52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215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D07A-5312-4757-A6A8-3299142A6291}" type="datetimeFigureOut">
              <a:rPr lang="it-IT" smtClean="0"/>
              <a:pPr/>
              <a:t>07/04/2021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BF82-92B2-45A9-BBA1-C55A9F440E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84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foglio quadretti.psd">
            <a:extLst>
              <a:ext uri="{FF2B5EF4-FFF2-40B4-BE49-F238E27FC236}">
                <a16:creationId xmlns:a16="http://schemas.microsoft.com/office/drawing/2014/main" id="{D4247A78-33FE-3842-B42F-CD97C3BE5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6988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7200"/>
            <a:ext cx="8229600" cy="11430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48511B8-C38F-C145-8388-A0B1BFD86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229600" cy="4536000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2" name="Immagine 11" descr="foglio quadretti.psd">
            <a:extLst>
              <a:ext uri="{FF2B5EF4-FFF2-40B4-BE49-F238E27FC236}">
                <a16:creationId xmlns:a16="http://schemas.microsoft.com/office/drawing/2014/main" id="{DCBD5901-9947-CF43-8125-6AA1D5B3A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6179304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5" descr="logo LATTES OK nero.jpg">
            <a:extLst>
              <a:ext uri="{FF2B5EF4-FFF2-40B4-BE49-F238E27FC236}">
                <a16:creationId xmlns:a16="http://schemas.microsoft.com/office/drawing/2014/main" id="{125C3238-CC32-F944-95BE-C78ED9AC2D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52151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E345C4A-E5DC-734A-87BD-16352F6EE69A}"/>
              </a:ext>
            </a:extLst>
          </p:cNvPr>
          <p:cNvSpPr txBox="1"/>
          <p:nvPr userDrawn="1"/>
        </p:nvSpPr>
        <p:spPr>
          <a:xfrm>
            <a:off x="305780" y="642525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</p:spTree>
    <p:extLst>
      <p:ext uri="{BB962C8B-B14F-4D97-AF65-F5344CB8AC3E}">
        <p14:creationId xmlns:p14="http://schemas.microsoft.com/office/powerpoint/2010/main" val="247602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24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22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19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70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84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48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66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4183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>
            <a:extLst>
              <a:ext uri="{FF2B5EF4-FFF2-40B4-BE49-F238E27FC236}">
                <a16:creationId xmlns:a16="http://schemas.microsoft.com/office/drawing/2014/main" id="{08EADE7A-0403-8441-BC72-B58015C718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" r="6134"/>
          <a:stretch>
            <a:fillRect/>
          </a:stretch>
        </p:blipFill>
        <p:spPr/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A28E767B-BC5F-3A43-8F38-D9D89ED3A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1189480"/>
            <a:ext cx="6847609" cy="1470025"/>
          </a:xfrm>
        </p:spPr>
        <p:txBody>
          <a:bodyPr/>
          <a:lstStyle/>
          <a:p>
            <a:pPr algn="l"/>
            <a:r>
              <a:rPr lang="it-IT" sz="5400" dirty="0"/>
              <a:t>Frazioni </a:t>
            </a:r>
            <a:br>
              <a:rPr lang="it-IT" sz="5400" dirty="0"/>
            </a:br>
            <a:r>
              <a:rPr lang="it-IT" sz="5400" dirty="0"/>
              <a:t>e numeri decimali</a:t>
            </a:r>
          </a:p>
        </p:txBody>
      </p:sp>
      <p:pic>
        <p:nvPicPr>
          <p:cNvPr id="6" name="Immagine 5" descr="logo lattes bianco.psd">
            <a:extLst>
              <a:ext uri="{FF2B5EF4-FFF2-40B4-BE49-F238E27FC236}">
                <a16:creationId xmlns:a16="http://schemas.microsoft.com/office/drawing/2014/main" id="{1D33F318-CE76-1C47-ABDE-A3693AA2C4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24744"/>
            <a:ext cx="106045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548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40C111-B588-4C76-951F-EA5312674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Operazioni con i numeri decimali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FF6870-4258-40FB-91DA-F478D503F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NUMERI DECIMALI ILLIMITATI E LIMITATI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Prima di eseguire le operazioni occorre trasformare i numeri nelle loro frazioni generatrici e poi, svolti i calcoli, trasformare la frazione ottenuta in numero decimale.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00A8D94-822E-1640-B2FC-0F3980138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64904"/>
            <a:ext cx="6995120" cy="212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27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40C111-B588-4C76-951F-EA5312674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000" b="1" dirty="0"/>
              <a:t>Approssimazione </a:t>
            </a:r>
            <a:br>
              <a:rPr lang="it-IT" sz="4000" b="1" dirty="0"/>
            </a:br>
            <a:r>
              <a:rPr lang="it-IT" sz="4000" b="1" dirty="0"/>
              <a:t>di un numero decimale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FF6870-4258-40FB-91DA-F478D503F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Quando si eseguono calcoli con i numeri che hanno molte cifre decimali spesso si ricorre alla loro </a:t>
            </a:r>
            <a:r>
              <a:rPr lang="it-IT" b="1" dirty="0">
                <a:effectLst/>
              </a:rPr>
              <a:t>approssimazione per eccesso o per difetto</a:t>
            </a:r>
            <a:r>
              <a:rPr lang="it-IT" dirty="0">
                <a:effectLst/>
              </a:rPr>
              <a:t>. Un numero approssimato si avvicina a quello esatto senza uguagliarlo. </a:t>
            </a:r>
            <a:br>
              <a:rPr lang="it-IT" dirty="0">
                <a:effectLst/>
              </a:rPr>
            </a:br>
            <a:r>
              <a:rPr lang="it-IT" dirty="0">
                <a:effectLst/>
              </a:rPr>
              <a:t>Consideriamo le approssimazioni del numero razionale: 2,175175175…</a:t>
            </a: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it-IT" dirty="0">
                <a:effectLst/>
              </a:rPr>
              <a:t>Scelto il livello di approssimazione, si usa la seguente </a:t>
            </a:r>
            <a:r>
              <a:rPr lang="it-IT" b="1" dirty="0">
                <a:effectLst/>
              </a:rPr>
              <a:t>regola di arrotondamento</a:t>
            </a:r>
            <a:r>
              <a:rPr lang="it-IT" dirty="0">
                <a:effectLst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se la prima cifra soppressa è &lt; 5 il numero viene approssimato per difetto;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se la prima cifra soppressa è ≥ 5 il numero viene approssimato per eccesso.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85F46FB-02E7-A04F-82AF-AA3122251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68465"/>
            <a:ext cx="3744416" cy="119258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0CFC997-4CDA-2647-87DC-2A9C9D200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797152"/>
            <a:ext cx="6480720" cy="121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1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40C111-B588-4C76-951F-EA5312674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Dalla frazione al numero decimale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DFF6870-4258-40FB-91DA-F478D503F4B0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8363272" cy="4536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dirty="0"/>
                  <a:t>O</a:t>
                </a:r>
                <a:r>
                  <a:rPr lang="it-IT" dirty="0">
                    <a:effectLst/>
                  </a:rPr>
                  <a:t>gni </a:t>
                </a:r>
                <a:r>
                  <a:rPr lang="it-IT" b="1" dirty="0">
                    <a:effectLst/>
                  </a:rPr>
                  <a:t>frazione</a:t>
                </a:r>
                <a:r>
                  <a:rPr lang="it-IT" dirty="0">
                    <a:effectLst/>
                  </a:rPr>
                  <a:t> rappresenta il </a:t>
                </a:r>
                <a:r>
                  <a:rPr lang="it-IT" b="1" dirty="0">
                    <a:effectLst/>
                  </a:rPr>
                  <a:t>quoziente fra due numeri naturali</a:t>
                </a:r>
                <a:r>
                  <a:rPr lang="it-IT" dirty="0">
                    <a:effectLst/>
                  </a:rPr>
                  <a:t>: il numeratore e il denominatore</a:t>
                </a:r>
                <a:r>
                  <a:rPr lang="it-IT" dirty="0"/>
                  <a:t>.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Ogni </a:t>
                </a:r>
                <a:r>
                  <a:rPr lang="it-IT" b="1" dirty="0">
                    <a:effectLst/>
                  </a:rPr>
                  <a:t>frazione</a:t>
                </a:r>
                <a:r>
                  <a:rPr lang="it-IT" dirty="0">
                    <a:effectLst/>
                  </a:rPr>
                  <a:t>, ridotta ai minimi termini, </a:t>
                </a:r>
                <a:r>
                  <a:rPr lang="it-IT" b="1" dirty="0">
                    <a:effectLst/>
                  </a:rPr>
                  <a:t>genera un numero razionale positivo</a:t>
                </a:r>
                <a:r>
                  <a:rPr lang="it-IT" dirty="0">
                    <a:effectLst/>
                  </a:rPr>
                  <a:t>.</a:t>
                </a:r>
              </a:p>
              <a:p>
                <a:pPr marL="0" indent="0">
                  <a:buNone/>
                </a:pPr>
                <a:r>
                  <a:rPr lang="it-IT" dirty="0"/>
                  <a:t>E</a:t>
                </a:r>
                <a:r>
                  <a:rPr lang="it-IT" dirty="0">
                    <a:effectLst/>
                  </a:rPr>
                  <a:t>seguendo la divisione tra il numeratore e il denominatore, una frazione può essere trasformata in:</a:t>
                </a:r>
              </a:p>
              <a:p>
                <a:pPr marL="274638" indent="-274638">
                  <a:buFont typeface="Arial" panose="020B0604020202020204" pitchFamily="34" charset="0"/>
                  <a:buChar char="•"/>
                  <a:tabLst>
                    <a:tab pos="4084638" algn="l"/>
                  </a:tabLst>
                </a:pPr>
                <a:r>
                  <a:rPr lang="it-IT" dirty="0">
                    <a:effectLst/>
                  </a:rPr>
                  <a:t>un </a:t>
                </a:r>
                <a:r>
                  <a:rPr lang="it-IT" b="1" dirty="0">
                    <a:effectLst/>
                  </a:rPr>
                  <a:t>numero naturale</a:t>
                </a:r>
                <a:r>
                  <a:rPr lang="it-IT" dirty="0">
                    <a:effectLst/>
                  </a:rPr>
                  <a:t>:</a:t>
                </a:r>
                <a:r>
                  <a:rPr lang="it-IT" b="1" dirty="0">
                    <a:effectLst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it-IT" dirty="0"/>
                  <a:t> = 15 : 5 = 3</a:t>
                </a:r>
              </a:p>
              <a:p>
                <a:pPr marL="274638" indent="-274638">
                  <a:buFont typeface="Arial" panose="020B0604020202020204" pitchFamily="34" charset="0"/>
                  <a:buChar char="•"/>
                  <a:tabLst>
                    <a:tab pos="4084638" algn="l"/>
                  </a:tabLst>
                </a:pPr>
                <a:r>
                  <a:rPr lang="it-IT" dirty="0">
                    <a:effectLst/>
                  </a:rPr>
                  <a:t>un </a:t>
                </a:r>
                <a:r>
                  <a:rPr lang="it-IT" b="1" dirty="0">
                    <a:effectLst/>
                  </a:rPr>
                  <a:t>numero decimale limitato</a:t>
                </a:r>
                <a:r>
                  <a:rPr lang="it-IT" dirty="0">
                    <a:effectLst/>
                  </a:rPr>
                  <a:t>:</a:t>
                </a:r>
                <a:r>
                  <a:rPr lang="it-IT" b="1" dirty="0">
                    <a:effectLst/>
                  </a:rPr>
                  <a:t> 	</a:t>
                </a:r>
                <a:r>
                  <a:rPr lang="it-IT" dirty="0"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it-IT" dirty="0">
                    <a:effectLst/>
                  </a:rPr>
                  <a:t>  = 5 : 8 = 0,625	</a:t>
                </a:r>
                <a:r>
                  <a:rPr lang="it-IT" b="1" dirty="0">
                    <a:effectLst/>
                  </a:rPr>
                  <a:t>	</a:t>
                </a:r>
                <a:endParaRPr lang="it-IT" dirty="0">
                  <a:effectLst/>
                </a:endParaRPr>
              </a:p>
              <a:p>
                <a:pPr marL="274638" indent="-274638">
                  <a:buFont typeface="Arial" panose="020B0604020202020204" pitchFamily="34" charset="0"/>
                  <a:buChar char="•"/>
                  <a:tabLst>
                    <a:tab pos="4084638" algn="l"/>
                  </a:tabLst>
                </a:pPr>
                <a:r>
                  <a:rPr lang="it-IT" dirty="0">
                    <a:effectLst/>
                  </a:rPr>
                  <a:t>un </a:t>
                </a:r>
                <a:r>
                  <a:rPr lang="it-IT" b="1" dirty="0">
                    <a:effectLst/>
                  </a:rPr>
                  <a:t>numero decimale illimitato periodico</a:t>
                </a:r>
                <a:r>
                  <a:rPr lang="it-IT" dirty="0">
                    <a:effectLst/>
                  </a:rPr>
                  <a:t>:</a:t>
                </a:r>
                <a:r>
                  <a:rPr lang="it-IT" b="1" dirty="0"/>
                  <a:t>	</a:t>
                </a:r>
                <a:r>
                  <a:rPr lang="it-IT" dirty="0"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it-IT" dirty="0"/>
                  <a:t> = 11 : 6 = 1,833…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La frazione che dà origine al numero decimale si dice </a:t>
                </a:r>
                <a:r>
                  <a:rPr lang="it-IT" b="1" dirty="0">
                    <a:effectLst/>
                  </a:rPr>
                  <a:t>frazione generatrice</a:t>
                </a:r>
                <a:r>
                  <a:rPr lang="it-IT" dirty="0">
                    <a:effectLst/>
                  </a:rPr>
                  <a:t>.</a:t>
                </a:r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I </a:t>
                </a:r>
                <a:r>
                  <a:rPr lang="it-IT" b="1" dirty="0">
                    <a:effectLst/>
                  </a:rPr>
                  <a:t>numeri razionali positivi </a:t>
                </a:r>
                <a:r>
                  <a:rPr lang="it-IT" dirty="0">
                    <a:effectLst/>
                  </a:rPr>
                  <a:t>si indicano con </a:t>
                </a:r>
                <a:r>
                  <a:rPr lang="it-IT" b="1" dirty="0">
                    <a:effectLst/>
                  </a:rPr>
                  <a:t>Q</a:t>
                </a:r>
                <a:r>
                  <a:rPr lang="it-IT" b="1" baseline="30000" dirty="0">
                    <a:effectLst/>
                  </a:rPr>
                  <a:t>+</a:t>
                </a:r>
                <a:r>
                  <a:rPr lang="it-IT" dirty="0">
                    <a:effectLst/>
                  </a:rPr>
                  <a:t> e si </a:t>
                </a:r>
                <a:br>
                  <a:rPr lang="it-IT" dirty="0">
                    <a:effectLst/>
                  </a:rPr>
                </a:br>
                <a:r>
                  <a:rPr lang="it-IT" dirty="0">
                    <a:effectLst/>
                  </a:rPr>
                  <a:t>possono rappresentare con un diagramma di </a:t>
                </a:r>
                <a:r>
                  <a:rPr lang="it-IT" dirty="0" err="1">
                    <a:effectLst/>
                  </a:rPr>
                  <a:t>Venn</a:t>
                </a:r>
                <a:r>
                  <a:rPr lang="it-IT" dirty="0">
                    <a:effectLst/>
                  </a:rPr>
                  <a:t>.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DFF6870-4258-40FB-91DA-F478D503F4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8363272" cy="4536000"/>
              </a:xfrm>
              <a:blipFill>
                <a:blip r:embed="rId2"/>
                <a:stretch>
                  <a:fillRect l="-364" t="-403" r="-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EC16FC1E-6E75-0F41-A615-CCF7A6448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4221088"/>
            <a:ext cx="3203848" cy="17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98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40C111-B588-4C76-951F-EA5312674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Frazioni e numeri decimali limitati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DFF6870-4258-40FB-91DA-F478D503F4B0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it-IT" dirty="0">
                    <a:effectLst/>
                  </a:rPr>
                  <a:t>Una frazione non apparente, quando ha per denominatore una potenza di 10, si dice </a:t>
                </a:r>
                <a:r>
                  <a:rPr lang="it-IT" b="1" dirty="0">
                    <a:effectLst/>
                  </a:rPr>
                  <a:t>frazione decimale</a:t>
                </a:r>
                <a:r>
                  <a:rPr lang="it-IT" dirty="0">
                    <a:effectLst/>
                  </a:rPr>
                  <a:t>; le altre frazioni si dicono </a:t>
                </a:r>
                <a:r>
                  <a:rPr lang="it-IT" b="1" dirty="0">
                    <a:effectLst/>
                  </a:rPr>
                  <a:t>frazioni ordinarie</a:t>
                </a:r>
                <a:r>
                  <a:rPr lang="it-IT" dirty="0">
                    <a:effectLst/>
                  </a:rPr>
                  <a:t>. </a:t>
                </a:r>
              </a:p>
              <a:p>
                <a:pPr>
                  <a:tabLst>
                    <a:tab pos="2160000" algn="ctr"/>
                    <a:tab pos="5760000" algn="ctr"/>
                  </a:tabLst>
                </a:pPr>
                <a:r>
                  <a:rPr lang="it-IT" b="1" dirty="0"/>
                  <a:t>	Frazioni decimali</a:t>
                </a:r>
                <a:r>
                  <a:rPr lang="it-IT" dirty="0"/>
                  <a:t> 	</a:t>
                </a:r>
                <a:r>
                  <a:rPr lang="it-IT" b="1" dirty="0"/>
                  <a:t>Frazioni ordinarie</a:t>
                </a:r>
                <a:r>
                  <a:rPr lang="it-IT" dirty="0"/>
                  <a:t> 	</a:t>
                </a:r>
              </a:p>
              <a:p>
                <a:pPr>
                  <a:tabLst>
                    <a:tab pos="2160000" algn="ctr"/>
                    <a:tab pos="5760000" algn="ctr"/>
                  </a:tabLst>
                </a:pPr>
                <a:r>
                  <a:rPr lang="it-IT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it-IT" dirty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/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it-IT" dirty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62</m:t>
                        </m:r>
                      </m:den>
                    </m:f>
                  </m:oMath>
                </a14:m>
                <a:endParaRPr lang="it-IT" dirty="0"/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Una frazione decimale genera un </a:t>
                </a:r>
                <a:r>
                  <a:rPr lang="it-IT" b="1" dirty="0">
                    <a:effectLst/>
                  </a:rPr>
                  <a:t>numero decimale finito</a:t>
                </a:r>
                <a:r>
                  <a:rPr lang="it-IT" dirty="0">
                    <a:effectLst/>
                  </a:rPr>
                  <a:t>:</a:t>
                </a:r>
              </a:p>
              <a:p>
                <a:pPr lvl="1">
                  <a:tabLst>
                    <a:tab pos="2528888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it-IT" b="1" dirty="0"/>
                  <a:t> </a:t>
                </a:r>
                <a:r>
                  <a:rPr lang="it-IT" dirty="0"/>
                  <a:t>= 3 : 10 = </a:t>
                </a:r>
                <a:r>
                  <a:rPr lang="it-IT" b="1" dirty="0"/>
                  <a:t>0,3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it-IT" dirty="0"/>
                  <a:t> = 7 : 100 = </a:t>
                </a:r>
                <a:r>
                  <a:rPr lang="it-IT" b="1" dirty="0"/>
                  <a:t>0,07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it-IT" dirty="0"/>
                  <a:t>Anche alcune frazioni ordinarie possono essere trasformate in frazioni decimali: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it-IT" b="1" dirty="0"/>
                  <a:t> </a:t>
                </a:r>
                <a:r>
                  <a:rPr lang="it-IT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altLang="it-IT" dirty="0"/>
                          <m:t>x</m:t>
                        </m:r>
                        <m:r>
                          <a:rPr lang="it-IT" altLang="it-IT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25 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it-IT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altLang="it-IT" dirty="0"/>
                          <m:t>x</m:t>
                        </m:r>
                        <m:r>
                          <a:rPr lang="it-IT" altLang="it-IT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it-IT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75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it-IT" dirty="0"/>
                  <a:t> = 75 : 100 = </a:t>
                </a:r>
                <a:r>
                  <a:rPr lang="it-IT" b="1" dirty="0"/>
                  <a:t>0,75</a:t>
                </a:r>
              </a:p>
              <a:p>
                <a:pPr marL="0" indent="0">
                  <a:buNone/>
                </a:pPr>
                <a:endParaRPr lang="it-IT" b="1" dirty="0">
                  <a:effectLst/>
                </a:endParaRPr>
              </a:p>
              <a:p>
                <a:pPr marL="0" indent="0">
                  <a:buNone/>
                </a:pPr>
                <a:r>
                  <a:rPr lang="it-IT" b="1" dirty="0">
                    <a:effectLst/>
                  </a:rPr>
                  <a:t>Una frazione ordinaria ridotta ai minimi termini genera un numero decimale limitato solo se il suo denominatore, scomposto in fattori primi, contiene come fattori solo 2 o 5 o entrambi.</a:t>
                </a:r>
                <a:endParaRPr lang="it-IT" b="1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DFF6870-4258-40FB-91DA-F478D503F4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370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398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40C111-B588-4C76-951F-EA5312674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Frazioni e numeri decimali illimitati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FF6870-4258-40FB-91DA-F478D503F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NUMERO DECIMALE ILLIMITATO PERIODICO SEMPLICE</a:t>
            </a:r>
          </a:p>
          <a:p>
            <a:pPr marL="0" indent="0">
              <a:buNone/>
            </a:pPr>
            <a:r>
              <a:rPr lang="it-IT" dirty="0"/>
              <a:t>Un numero si dice </a:t>
            </a:r>
            <a:r>
              <a:rPr lang="it-IT" b="1" dirty="0"/>
              <a:t>decimale illimitato periodico semplice </a:t>
            </a:r>
            <a:r>
              <a:rPr lang="it-IT" dirty="0"/>
              <a:t>se il quoziente ottenuto presenta, dopo la virgola, una cifra o un gruppo di cifre che si ripetono dette </a:t>
            </a:r>
            <a:r>
              <a:rPr lang="it-IT" b="1" dirty="0"/>
              <a:t>periodo</a:t>
            </a:r>
            <a:r>
              <a:rPr lang="it-IT" dirty="0"/>
              <a:t> (e si soprassegnano con un trattino):</a:t>
            </a: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b="1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b="1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b="1" dirty="0">
              <a:effectLst/>
            </a:endParaRPr>
          </a:p>
          <a:p>
            <a:pPr marL="0" indent="0">
              <a:buNone/>
            </a:pPr>
            <a:r>
              <a:rPr lang="it-IT" b="1" dirty="0">
                <a:effectLst/>
              </a:rPr>
              <a:t>Una frazione ordinaria ridotta ai minimi termini genera un numero decimale illimitato periodico semplice se il suo denominatore, scomposto in fattori primi, non contiene i fattori </a:t>
            </a:r>
            <a:br>
              <a:rPr lang="it-IT" b="1" dirty="0">
                <a:effectLst/>
              </a:rPr>
            </a:br>
            <a:r>
              <a:rPr lang="it-IT" b="1" dirty="0">
                <a:effectLst/>
              </a:rPr>
              <a:t>2 e 5.</a:t>
            </a:r>
            <a:endParaRPr lang="it-IT" b="1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E27C9D2-7675-E643-A809-75A554EBA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88" y="2838446"/>
            <a:ext cx="6588224" cy="95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3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40C111-B588-4C76-951F-EA5312674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Frazioni e numeri decimali illimitati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FF6870-4258-40FB-91DA-F478D503F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NUMERO DECIMALE ILLIMITATO PERIODICO MISTO</a:t>
            </a:r>
          </a:p>
          <a:p>
            <a:pPr marL="0" indent="0">
              <a:buNone/>
            </a:pPr>
            <a:r>
              <a:rPr lang="it-IT" dirty="0"/>
              <a:t>Un numero si dice </a:t>
            </a:r>
            <a:r>
              <a:rPr lang="it-IT" b="1" dirty="0"/>
              <a:t>decimale illimitato periodico misto </a:t>
            </a:r>
            <a:r>
              <a:rPr lang="it-IT" dirty="0"/>
              <a:t>se il quoziente ottenuto presenta, dopo la virgola, una cifra o un gruppo di cifre che non si ripetono, dette </a:t>
            </a:r>
            <a:r>
              <a:rPr lang="it-IT" b="1" dirty="0"/>
              <a:t>antiperiodo</a:t>
            </a:r>
            <a:r>
              <a:rPr lang="it-IT" dirty="0"/>
              <a:t>, e una cifra o un gruppo di cifre che si ripetono, dette </a:t>
            </a:r>
            <a:r>
              <a:rPr lang="it-IT" b="1" dirty="0"/>
              <a:t>periodo</a:t>
            </a:r>
            <a:r>
              <a:rPr lang="it-IT" dirty="0"/>
              <a:t> (e si soprassegnano con un trattino):</a:t>
            </a: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b="1" dirty="0">
              <a:effectLst/>
            </a:endParaRPr>
          </a:p>
          <a:p>
            <a:pPr marL="0" indent="0">
              <a:buNone/>
            </a:pPr>
            <a:r>
              <a:rPr lang="it-IT" b="1" dirty="0">
                <a:effectLst/>
              </a:rPr>
              <a:t>Una frazione ordinaria ridotta ai minimi termini genera un numero decimale illimitato periodico misto se il suo denominatore, scomposto in fattori primi, contiene come fattori oltre a 2 e 5 oppure a entrambi anche altri fattori.</a:t>
            </a:r>
            <a:endParaRPr lang="it-IT" b="1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91FC341-B5AE-0044-9BEA-C20B0049F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93" y="2823675"/>
            <a:ext cx="6516214" cy="96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32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40C111-B588-4C76-951F-EA531267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/>
              <a:t>Dal numero decimale </a:t>
            </a:r>
            <a:br>
              <a:rPr lang="it-IT" sz="4000" b="1" dirty="0"/>
            </a:br>
            <a:r>
              <a:rPr lang="it-IT" sz="4000" b="1" dirty="0"/>
              <a:t>alla frazione generatrice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DFF6870-4258-40FB-91DA-F478D503F4B0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NUMERO DECIMALE LIMITATO</a:t>
                </a:r>
                <a:endParaRPr lang="it-IT" b="1" dirty="0">
                  <a:solidFill>
                    <a:schemeClr val="accent2">
                      <a:lumMod val="75000"/>
                    </a:schemeClr>
                  </a:solidFill>
                  <a:effectLst/>
                </a:endParaRP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La </a:t>
                </a:r>
                <a:r>
                  <a:rPr lang="it-IT" b="1" dirty="0">
                    <a:effectLst/>
                  </a:rPr>
                  <a:t>frazione generatrice </a:t>
                </a:r>
                <a:r>
                  <a:rPr lang="it-IT" dirty="0">
                    <a:effectLst/>
                  </a:rPr>
                  <a:t>di un </a:t>
                </a:r>
                <a:r>
                  <a:rPr lang="it-IT" b="1" dirty="0">
                    <a:effectLst/>
                  </a:rPr>
                  <a:t>numero decimale limitato </a:t>
                </a:r>
                <a:r>
                  <a:rPr lang="it-IT" dirty="0">
                    <a:effectLst/>
                  </a:rPr>
                  <a:t>è una frazione avente: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per numeratore il numero naturale ottenuto togliendo la virgola;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per denominatore 1 seguito da tanti zeri quante sono le cifre decimali del numero dato.</a:t>
                </a:r>
              </a:p>
              <a:p>
                <a:pPr lvl="1"/>
                <a:endParaRPr lang="it-IT" b="1" dirty="0"/>
              </a:p>
              <a:p>
                <a:pPr lvl="1"/>
                <a:r>
                  <a:rPr lang="it-IT" b="1" dirty="0"/>
                  <a:t>	</a:t>
                </a:r>
                <a:r>
                  <a:rPr lang="it-IT" sz="2000" b="1" dirty="0"/>
                  <a:t>2,74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1" i="1" smtClean="0">
                            <a:latin typeface="Cambria Math" panose="02040503050406030204" pitchFamily="18" charset="0"/>
                          </a:rPr>
                          <m:t>𝟐𝟕𝟒</m:t>
                        </m:r>
                      </m:num>
                      <m:den>
                        <m:r>
                          <a:rPr lang="it-IT" sz="20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it-IT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DFF6870-4258-40FB-91DA-F478D503F4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370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867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40C111-B588-4C76-951F-EA531267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/>
              <a:t>Dal numero decimale </a:t>
            </a:r>
            <a:br>
              <a:rPr lang="it-IT" sz="4000" b="1" dirty="0"/>
            </a:br>
            <a:r>
              <a:rPr lang="it-IT" sz="4000" b="1" dirty="0"/>
              <a:t>alla frazione generatrice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FF6870-4258-40FB-91DA-F478D503F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NUMERO DECIMALE PERIODICO SEMPLICE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La </a:t>
            </a:r>
            <a:r>
              <a:rPr lang="it-IT" b="1" dirty="0">
                <a:effectLst/>
              </a:rPr>
              <a:t>frazione generatrice </a:t>
            </a:r>
            <a:r>
              <a:rPr lang="it-IT" dirty="0">
                <a:effectLst/>
              </a:rPr>
              <a:t>di un </a:t>
            </a:r>
            <a:r>
              <a:rPr lang="it-IT" b="1" dirty="0">
                <a:effectLst/>
              </a:rPr>
              <a:t>numero decimale periodico semplice </a:t>
            </a:r>
            <a:r>
              <a:rPr lang="it-IT" dirty="0">
                <a:effectLst/>
              </a:rPr>
              <a:t>è una frazione avente: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per numeratore la differenza fra il numero dato scritto senza la virgola e il numero formato dalle cifre che precedono il periodo;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per denominatore tanti 9 quante sono le cifre del periodo.</a:t>
            </a:r>
          </a:p>
          <a:p>
            <a:pPr marL="0" indent="0">
              <a:buNone/>
            </a:pP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E44D310-CA8F-F14C-8C36-902DD8A58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12976"/>
            <a:ext cx="8229600" cy="114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06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40C111-B588-4C76-951F-EA531267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/>
              <a:t>Dal numero decimale </a:t>
            </a:r>
            <a:br>
              <a:rPr lang="it-IT" sz="4000" b="1" dirty="0"/>
            </a:br>
            <a:r>
              <a:rPr lang="it-IT" sz="4000" b="1" dirty="0"/>
              <a:t>alla frazione generatrice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FF6870-4258-40FB-91DA-F478D503F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NUMERO DECIMALE PERIODICO MISTO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La </a:t>
            </a:r>
            <a:r>
              <a:rPr lang="it-IT" b="1" dirty="0">
                <a:effectLst/>
              </a:rPr>
              <a:t>frazione generatrice </a:t>
            </a:r>
            <a:r>
              <a:rPr lang="it-IT" dirty="0">
                <a:effectLst/>
              </a:rPr>
              <a:t>di un </a:t>
            </a:r>
            <a:r>
              <a:rPr lang="it-IT" b="1" dirty="0">
                <a:effectLst/>
              </a:rPr>
              <a:t>numero decimale periodico misto </a:t>
            </a:r>
            <a:r>
              <a:rPr lang="it-IT" dirty="0">
                <a:effectLst/>
              </a:rPr>
              <a:t>è una frazione avente: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per numeratore la differenza fra il numero dato scritto senza la virgola e il numero formato dalle cifre che precedono il periodo;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per denominatore tanti 9 quante sono le cifre del periodo e tanti 0 quante sono le cifre dell’antiperiodo.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87447CA-94A0-8F4E-98FD-CE3F273AB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53676"/>
            <a:ext cx="8229600" cy="144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24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40C111-B588-4C76-951F-EA5312674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Operazioni con i numeri decimali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FF6870-4258-40FB-91DA-F478D503F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NUMERI DECIMALI LIMITATI</a:t>
            </a:r>
          </a:p>
          <a:p>
            <a:pPr marL="0" indent="0">
              <a:buNone/>
            </a:pPr>
            <a:r>
              <a:rPr lang="it-IT" dirty="0"/>
              <a:t>Si possono e</a:t>
            </a:r>
            <a:r>
              <a:rPr lang="it-IT" dirty="0">
                <a:effectLst/>
              </a:rPr>
              <a:t>seguire le operazioni seguendo le regole, oppure trasformare i numeri decimali nelle loro frazioni generatrici e poi, svolti i calcoli, trasformare la frazione ottenuta in numero decimale.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>
              <a:effectLst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56014C9-EDB7-3849-AC6C-8DEF6F8EB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97" y="2564904"/>
            <a:ext cx="3202493" cy="130819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BA15884-8156-6444-9203-ED42D1F1F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658" y="2564904"/>
            <a:ext cx="4518846" cy="287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054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800</Words>
  <Application>Microsoft Office PowerPoint</Application>
  <PresentationFormat>Presentazione su schermo (4:3)</PresentationFormat>
  <Paragraphs>74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 Math</vt:lpstr>
      <vt:lpstr>Tema di Office</vt:lpstr>
      <vt:lpstr>Frazioni  e numeri decimali</vt:lpstr>
      <vt:lpstr>Dalla frazione al numero decimale</vt:lpstr>
      <vt:lpstr>Frazioni e numeri decimali limitati</vt:lpstr>
      <vt:lpstr>Frazioni e numeri decimali illimitati</vt:lpstr>
      <vt:lpstr>Frazioni e numeri decimali illimitati</vt:lpstr>
      <vt:lpstr>Dal numero decimale  alla frazione generatrice</vt:lpstr>
      <vt:lpstr>Dal numero decimale  alla frazione generatrice</vt:lpstr>
      <vt:lpstr>Dal numero decimale  alla frazione generatrice</vt:lpstr>
      <vt:lpstr>Operazioni con i numeri decimali</vt:lpstr>
      <vt:lpstr>Operazioni con i numeri decimali</vt:lpstr>
      <vt:lpstr>Approssimazione  di un numero decimale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Quadrilateri</dc:title>
  <dc:creator>Elisa Favro</dc:creator>
  <cp:lastModifiedBy>Elisa Favro</cp:lastModifiedBy>
  <cp:revision>54</cp:revision>
  <dcterms:created xsi:type="dcterms:W3CDTF">2020-05-11T09:05:56Z</dcterms:created>
  <dcterms:modified xsi:type="dcterms:W3CDTF">2021-04-07T08:30:07Z</dcterms:modified>
</cp:coreProperties>
</file>